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6" r:id="rId3"/>
    <p:sldId id="257" r:id="rId4"/>
    <p:sldId id="272" r:id="rId5"/>
    <p:sldId id="275" r:id="rId6"/>
    <p:sldId id="263" r:id="rId7"/>
    <p:sldId id="270" r:id="rId8"/>
    <p:sldId id="266" r:id="rId9"/>
    <p:sldId id="274" r:id="rId10"/>
    <p:sldId id="273" r:id="rId11"/>
    <p:sldId id="264" r:id="rId12"/>
    <p:sldId id="25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80833" autoAdjust="0"/>
  </p:normalViewPr>
  <p:slideViewPr>
    <p:cSldViewPr snapToGrid="0">
      <p:cViewPr varScale="1">
        <p:scale>
          <a:sx n="73" d="100"/>
          <a:sy n="73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F2D1-29A6-4C44-9E74-3BC178EBA2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F8615-8479-4CA2-8E4E-28545773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Sensor used-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ADS40 SH52 push-broom multispectral sensor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US" sz="1200" dirty="0">
              <a:latin typeface="Trebuchet MS" panose="020B0603020202020204" pitchFamily="34" charset="0"/>
            </a:endParaRPr>
          </a:p>
          <a:p>
            <a:r>
              <a:rPr lang="en-US" sz="1200" dirty="0">
                <a:latin typeface="Trebuchet MS" panose="020B0603020202020204" pitchFamily="34" charset="0"/>
              </a:rPr>
              <a:t>May 20 to 27,</a:t>
            </a:r>
            <a:r>
              <a:rPr lang="en-US" sz="1200" baseline="30000" dirty="0">
                <a:latin typeface="Trebuchet MS" panose="020B0603020202020204" pitchFamily="34" charset="0"/>
              </a:rPr>
              <a:t>,</a:t>
            </a:r>
            <a:r>
              <a:rPr lang="en-US" sz="1200" dirty="0">
                <a:latin typeface="Trebuchet MS" panose="020B0603020202020204" pitchFamily="34" charset="0"/>
              </a:rPr>
              <a:t> 2009, May 25</a:t>
            </a:r>
            <a:r>
              <a:rPr lang="en-US" sz="1200" baseline="30000" dirty="0">
                <a:latin typeface="Trebuchet MS" panose="020B0603020202020204" pitchFamily="34" charset="0"/>
              </a:rPr>
              <a:t> </a:t>
            </a:r>
            <a:r>
              <a:rPr lang="en-US" sz="1200" dirty="0">
                <a:latin typeface="Trebuchet MS" panose="020B0603020202020204" pitchFamily="34" charset="0"/>
              </a:rPr>
              <a:t>to 30, 2013, and May </a:t>
            </a:r>
            <a:r>
              <a:rPr 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DATE, </a:t>
            </a:r>
            <a:r>
              <a:rPr lang="en-US" sz="1200" dirty="0">
                <a:latin typeface="Trebuchet MS" panose="020B0603020202020204" pitchFamily="34" charset="0"/>
              </a:rPr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Vegetation and decrease in Tamarisk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6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details: 2009 Image is being displayed with band 4 (</a:t>
            </a:r>
            <a:r>
              <a:rPr lang="en-US" dirty="0" err="1"/>
              <a:t>nir</a:t>
            </a:r>
            <a:r>
              <a:rPr lang="en-US" dirty="0"/>
              <a:t>) as  red</a:t>
            </a:r>
          </a:p>
          <a:p>
            <a:endParaRPr lang="en-US" dirty="0"/>
          </a:p>
          <a:p>
            <a:r>
              <a:rPr lang="en-US" dirty="0"/>
              <a:t>Shadows were different in each year of imagery and the ROIs were adjusted for each year.  For example; in the 2021 image I extended some of the ROIs because of the orientation of the sun was different.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rebuchet MS" panose="020B0603020202020204" pitchFamily="34" charset="0"/>
              </a:rPr>
              <a:t>The polygon multi point tool was used to identify and select shadows from the image. Then the ROIs were reconciled via maps to the binary class images.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2009 final mosaicked image and 2009 veg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Zoomed in view**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change detection map*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change detection map*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F8615-8479-4CA2-8E4E-2854577362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0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27E8-8024-B040-FB67-2A0D76AF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E286-C889-8F6F-8214-644CAD706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3F41-E739-5FF0-BDA4-CA542DC9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7429-9CF8-FC01-463A-0C602A87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15865-FC1D-5F15-D879-CF859D47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B2D9-7892-6280-FBF8-BA9B3714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EE2FA-5745-2A35-ABA7-4CFB70F63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11AD-DE98-D03A-3CF9-B73266C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E84A-4EF1-7C61-98B9-3D45B67E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3C0C-8D7A-2EC4-B808-B64DBCC8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F7CE1-27C2-EDF3-FC80-1C1CD4BA6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FC3F6-06E1-28B3-9FEC-54912D57A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6DBCA-E5AF-25D4-3321-C646DC48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EA8A-3944-D34E-4FFC-97789B89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74F27-FD6B-C1FF-8FC6-50FB4C0C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3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400C-376A-C181-ECD7-BD5BBFB4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D851-DBCB-A992-865E-975276B9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66230-3B5D-BEAF-3095-E3AC65A0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A363E-0EB0-AE6D-1E40-8454062E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1EB58-88D9-4C31-1C11-2398FBED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93F0-AA40-CBC6-C41A-67106183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FEB3-E6E4-2670-C428-AB53CA10D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649E-1F45-2695-FDAA-4DFA7BCD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55BF6-819C-8925-2A9B-8303A520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EBC1-5FB2-48C6-749C-03849A6E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C97-6D65-2806-3FBC-0718475A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69C3-019F-D04F-447E-3D8558A77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7DF60-C4D9-EBCC-AB56-6BD2AC76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35FC6-4FCA-268A-1F57-DCF01D60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C7467-543E-4D68-9214-E6EC0363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730B9-20F9-94FA-E337-21A4E2BD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4D1A-BB83-2E41-B276-E9E5CD69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A6E22-027A-D218-D2BE-2A4E9B0A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F970C-5CFC-531F-512E-776917C7B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4B3BD-47D5-9B15-149B-9E904A278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16A02-38C3-DC4B-65AC-FDB3C93A9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3EE97-0138-4C85-1481-5EA139DB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B5638-A44D-4DA9-4DA0-92E59DC3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72A18-D52B-10F5-0E61-9CD619C1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6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21F9-CF35-1BFE-A441-AEBAF87F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CCF54-0D19-B2D9-E077-A05F1B4D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5F338-CBE4-00C2-2522-CAD19284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4C08C-5F4E-EF6C-762B-681650A3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CEA49-79A4-140C-05CD-12722315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40F83-984D-B56B-E04C-01969367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91C28-27E6-FFDE-CEAB-DE47B55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F4D6-6A4A-B640-03E8-CDE2846C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D89C-5BC0-3AB3-A9FD-6429E80B5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9D55C-A91D-D5EE-5BD1-A0B665DB0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57794-A76F-DDC5-A39A-AD2896C6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3BE1C-B822-C256-1589-349A2D82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EA2C-5516-17C1-80D6-BA256CBD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056E-F7F0-68F8-1C5A-69A45A78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D0B11-1B07-6F17-23BF-F023E904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8B35-3C30-D774-B611-290C91129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15F89-8634-1AC6-C19E-DDCC778B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9058E-9B0B-61C3-4927-A983D3A2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CAB4-1359-5FFF-1383-279DFE1D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2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883DB8-FE54-9086-2EB1-A5549DD2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A82C-A8DD-B180-217F-3613559A3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8BAA2-847A-3BB5-AEB7-7FC8870A9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1E0F-62A4-4B1D-87DA-96D47BFE72F0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49768-1B1B-679F-940D-516E71952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79663-0FA4-5A77-F3B2-E32951D01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E74B-434D-4B4D-A695-0816FFF6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8D1CC1F-D1B4-1B68-CA10-ECA322DC6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23" y="5842287"/>
            <a:ext cx="865631" cy="91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C65953-BD05-A4FD-93E6-E37D8BED3F5D}"/>
              </a:ext>
            </a:extLst>
          </p:cNvPr>
          <p:cNvSpPr txBox="1"/>
          <p:nvPr/>
        </p:nvSpPr>
        <p:spPr>
          <a:xfrm>
            <a:off x="969871" y="761145"/>
            <a:ext cx="10249199" cy="132343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Remote Sensing of Vegetation and Geomorphic Changes along the </a:t>
            </a:r>
            <a:r>
              <a:rPr lang="en-US" sz="4000" i="0" dirty="0" err="1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Paria</a:t>
            </a:r>
            <a:r>
              <a:rPr lang="en-US" sz="4000" i="0" dirty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 River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5C18F-B0F4-AFAE-113E-47CE2BE971C1}"/>
              </a:ext>
            </a:extLst>
          </p:cNvPr>
          <p:cNvSpPr txBox="1"/>
          <p:nvPr/>
        </p:nvSpPr>
        <p:spPr>
          <a:xfrm>
            <a:off x="3881067" y="5589023"/>
            <a:ext cx="4426804" cy="10156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Arizona NASA Space Grant Statewide Student Research Symposium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April 22</a:t>
            </a:r>
            <a:r>
              <a:rPr lang="en-US" sz="200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nd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,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A62997-08D9-5737-A0E2-6BACE220B580}"/>
              </a:ext>
            </a:extLst>
          </p:cNvPr>
          <p:cNvSpPr txBox="1"/>
          <p:nvPr/>
        </p:nvSpPr>
        <p:spPr>
          <a:xfrm>
            <a:off x="3641939" y="2310516"/>
            <a:ext cx="4905061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Anna Alfermann</a:t>
            </a:r>
          </a:p>
          <a:p>
            <a:pPr algn="ctr"/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Temuulen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Trebuchet MS" panose="020B0603020202020204" pitchFamily="34" charset="0"/>
              </a:rPr>
              <a:t>Sankey,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Trebuchet MS" panose="020B0603020202020204" pitchFamily="34" charset="0"/>
              </a:rPr>
              <a:t>Joel 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Sankey</a:t>
            </a:r>
            <a:endParaRPr lang="en-US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F41215-09CD-6C69-9AB8-D30FB839BE9A}"/>
              </a:ext>
            </a:extLst>
          </p:cNvPr>
          <p:cNvSpPr txBox="1"/>
          <p:nvPr/>
        </p:nvSpPr>
        <p:spPr>
          <a:xfrm>
            <a:off x="4575729" y="3244334"/>
            <a:ext cx="3037490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Northern Arizona University</a:t>
            </a: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8014C130-117A-B733-FFF1-E12D6C14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256" y="5673814"/>
            <a:ext cx="887031" cy="11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A4E6A-62C5-B2EA-17F6-585BFA8FF5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290" y="5673815"/>
            <a:ext cx="1184185" cy="1184185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9454DBA-98D1-6EDE-920F-94422A792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63" y="6022203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Change Detection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230757" cy="3861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2009 to 2021: </a:t>
            </a:r>
          </a:p>
          <a:p>
            <a:r>
              <a:rPr lang="en-US" dirty="0"/>
              <a:t>Water decreased 79%</a:t>
            </a:r>
          </a:p>
          <a:p>
            <a:r>
              <a:rPr lang="en-US" dirty="0"/>
              <a:t>Water increased 0.06%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86A87-2165-A725-DEB7-252F4249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544" y="5807457"/>
            <a:ext cx="727591" cy="9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EA64988-990D-F3FF-5C79-7368C09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625" y="5856488"/>
            <a:ext cx="829056" cy="8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FD7F2-687F-8799-7E10-5C2EF37703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998" y="5750062"/>
            <a:ext cx="1184185" cy="1184185"/>
          </a:xfrm>
          <a:prstGeom prst="rect">
            <a:avLst/>
          </a:prstGeom>
        </p:spPr>
      </p:pic>
      <p:pic>
        <p:nvPicPr>
          <p:cNvPr id="14" name="Picture 13" descr="A dirt road in the desert&#10;&#10;Description automatically generated with low confidence">
            <a:extLst>
              <a:ext uri="{FF2B5EF4-FFF2-40B4-BE49-F238E27FC236}">
                <a16:creationId xmlns:a16="http://schemas.microsoft.com/office/drawing/2014/main" id="{BD2F520E-C97C-C9ED-21F4-13B6598FF2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41" y="1518871"/>
            <a:ext cx="6608951" cy="4205595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6282591-5A2B-9B00-E85F-45315D8D8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83" y="6029596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13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62" y="289882"/>
            <a:ext cx="458557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66" y="1551371"/>
            <a:ext cx="5050536" cy="362488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Vegetation has decreased up to 45% over the 12-year period.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The floodplain, sandbars, and meandering have changed substantially over time.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Water class has decreased 79% from 2009 to 2021.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86A87-2165-A725-DEB7-252F4249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276" y="5839667"/>
            <a:ext cx="737593" cy="9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EA64988-990D-F3FF-5C79-7368C09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49" y="5839667"/>
            <a:ext cx="998713" cy="10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5D435-5D3A-11DE-73BF-B55A2CD306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30" y="5716140"/>
            <a:ext cx="1362034" cy="1362034"/>
          </a:xfrm>
          <a:prstGeom prst="rect">
            <a:avLst/>
          </a:prstGeom>
        </p:spPr>
      </p:pic>
      <p:pic>
        <p:nvPicPr>
          <p:cNvPr id="9" name="Picture 8" descr="A picture containing rock, outdoor, nature, valley&#10;&#10;Description automatically generated">
            <a:extLst>
              <a:ext uri="{FF2B5EF4-FFF2-40B4-BE49-F238E27FC236}">
                <a16:creationId xmlns:a16="http://schemas.microsoft.com/office/drawing/2014/main" id="{BA73DB4B-05B9-7EB5-87EA-5D796D03C9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44" y="1141859"/>
            <a:ext cx="6861422" cy="4574281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5706959-A450-CAD3-DFEF-33D9915D7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154" y="6089673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iver running through a canyon&#10;&#10;Description automatically generated with low confidence">
            <a:extLst>
              <a:ext uri="{FF2B5EF4-FFF2-40B4-BE49-F238E27FC236}">
                <a16:creationId xmlns:a16="http://schemas.microsoft.com/office/drawing/2014/main" id="{E03B95E0-CE3E-8669-CA3D-C273CD371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56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20E2F-F092-247D-8DBF-E43A302C7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3106" y="300695"/>
            <a:ext cx="4179692" cy="594091"/>
          </a:xfrm>
          <a:solidFill>
            <a:schemeClr val="bg1">
              <a:alpha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Sans Serif Collection" panose="020B0502040504020204" pitchFamily="34" charset="0"/>
              </a:rPr>
              <a:t>Acknowledgements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33DD77C-02B0-CFC3-7CD2-0CCDCFC8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1" y="5633689"/>
            <a:ext cx="1256522" cy="13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B9F76F-D650-1AD4-D913-B511A621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3067" y="5490455"/>
            <a:ext cx="1036850" cy="13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3C79D8-65E0-0207-F21C-78B3C4305787}"/>
              </a:ext>
            </a:extLst>
          </p:cNvPr>
          <p:cNvSpPr txBox="1"/>
          <p:nvPr/>
        </p:nvSpPr>
        <p:spPr>
          <a:xfrm>
            <a:off x="4935483" y="2186741"/>
            <a:ext cx="2314937" cy="10156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Temuulen</a:t>
            </a:r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 Sankey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Joel Sankey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Nathaniel </a:t>
            </a:r>
            <a:r>
              <a:rPr lang="en-US" sz="2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Bransky</a:t>
            </a:r>
            <a:endParaRPr lang="en-US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CC85B-77C3-15BF-EE48-B922690962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141" y="5609744"/>
            <a:ext cx="1184185" cy="1184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784B5-636D-F009-7057-3E3AF749D199}"/>
              </a:ext>
            </a:extLst>
          </p:cNvPr>
          <p:cNvSpPr txBox="1"/>
          <p:nvPr/>
        </p:nvSpPr>
        <p:spPr>
          <a:xfrm>
            <a:off x="3869820" y="3885966"/>
            <a:ext cx="4446261" cy="101566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Arizona Space Grant Consortium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USGS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Northern Arizona University 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34D8284-0171-EA60-2AB2-CE8823C66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01" y="5868897"/>
            <a:ext cx="4003692" cy="7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6493-A327-118B-EB2B-3F1AC0EF1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207" y="2987745"/>
            <a:ext cx="3603585" cy="88251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Trebuchet MS" panose="020B0603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219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6A03-46E4-3713-882A-A2021397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538198"/>
            <a:ext cx="52578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1B67F-BABD-5640-1086-751FD7E76DE8}"/>
              </a:ext>
            </a:extLst>
          </p:cNvPr>
          <p:cNvSpPr txBox="1"/>
          <p:nvPr/>
        </p:nvSpPr>
        <p:spPr>
          <a:xfrm>
            <a:off x="679704" y="1992187"/>
            <a:ext cx="4499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</a:t>
            </a:r>
            <a:r>
              <a:rPr lang="en-US" sz="2400" dirty="0" err="1">
                <a:latin typeface="Trebuchet MS" panose="020B0603020202020204" pitchFamily="34" charset="0"/>
              </a:rPr>
              <a:t>Paria</a:t>
            </a:r>
            <a:r>
              <a:rPr lang="en-US" sz="2400" dirty="0">
                <a:latin typeface="Trebuchet MS" panose="020B0603020202020204" pitchFamily="34" charset="0"/>
              </a:rPr>
              <a:t> River is a crucial tributary for the Colorado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Riparian vegetation and geomorphology along the river are changing at a rapid rate due to flood and drought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49301-C4F8-0762-70CF-8A3E7B3B6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468" y="5657722"/>
            <a:ext cx="1571499" cy="157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FCAD5-A80A-7D1C-539E-636D1AFD0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954" y="220764"/>
            <a:ext cx="5056942" cy="5724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AD46-8243-8D52-B8B7-B7FA5FDC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476" y="5868516"/>
            <a:ext cx="856872" cy="90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56FFABB-73F4-C7FB-AF73-6147C398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126" y="5745591"/>
            <a:ext cx="784002" cy="10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FD5C2F-AD21-01A6-B2B7-40D9AC0A53CD}"/>
              </a:ext>
            </a:extLst>
          </p:cNvPr>
          <p:cNvCxnSpPr/>
          <p:nvPr/>
        </p:nvCxnSpPr>
        <p:spPr>
          <a:xfrm>
            <a:off x="6987707" y="414528"/>
            <a:ext cx="218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F0F246-3F6F-4C8E-3449-9AFC11795506}"/>
              </a:ext>
            </a:extLst>
          </p:cNvPr>
          <p:cNvSpPr txBox="1"/>
          <p:nvPr/>
        </p:nvSpPr>
        <p:spPr>
          <a:xfrm>
            <a:off x="9677815" y="5745591"/>
            <a:ext cx="270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 </a:t>
            </a:r>
            <a:r>
              <a:rPr lang="en-US" sz="1000" dirty="0" err="1"/>
              <a:t>GISGeography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accent1"/>
                </a:solidFill>
              </a:rPr>
              <a:t>gisgeography.com/</a:t>
            </a:r>
            <a:r>
              <a:rPr lang="en-US" sz="1000" dirty="0" err="1">
                <a:solidFill>
                  <a:schemeClr val="accent1"/>
                </a:solidFill>
              </a:rPr>
              <a:t>arizona</a:t>
            </a:r>
            <a:r>
              <a:rPr lang="en-US" sz="1000" dirty="0">
                <a:solidFill>
                  <a:schemeClr val="accent1"/>
                </a:solidFill>
              </a:rPr>
              <a:t>-lakes-rivers-map/ 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5B9C3FA-1254-02BD-F825-5FC18EEFB9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67" y="6167489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6A03-46E4-3713-882A-A2021397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8" y="538198"/>
            <a:ext cx="5257800" cy="1325563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Research Objectives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EBDDD-C0E8-BA81-86D6-6F8642C3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10" y="5851402"/>
            <a:ext cx="877927" cy="9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56FFABB-73F4-C7FB-AF73-6147C398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642" y="5714604"/>
            <a:ext cx="863748" cy="1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A1B67F-BABD-5640-1086-751FD7E76DE8}"/>
              </a:ext>
            </a:extLst>
          </p:cNvPr>
          <p:cNvSpPr txBox="1"/>
          <p:nvPr/>
        </p:nvSpPr>
        <p:spPr>
          <a:xfrm>
            <a:off x="460248" y="2053147"/>
            <a:ext cx="44991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Quantify vegetation and geomorphic changes along 11.75 km of the </a:t>
            </a:r>
            <a:r>
              <a:rPr lang="en-US" sz="2400" dirty="0" err="1">
                <a:latin typeface="Trebuchet MS" panose="020B0603020202020204" pitchFamily="34" charset="0"/>
              </a:rPr>
              <a:t>Paria</a:t>
            </a:r>
            <a:r>
              <a:rPr lang="en-US" sz="2400" dirty="0">
                <a:latin typeface="Trebuchet MS" panose="020B0603020202020204" pitchFamily="34" charset="0"/>
              </a:rPr>
              <a:t> River with ENVI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Use multispectral aerial imagery collected on May 2009, May 2013, and May 2021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49301-C4F8-0762-70CF-8A3E7B3B6E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710" y="5586481"/>
            <a:ext cx="1454592" cy="1454592"/>
          </a:xfrm>
          <a:prstGeom prst="rect">
            <a:avLst/>
          </a:prstGeom>
        </p:spPr>
      </p:pic>
      <p:pic>
        <p:nvPicPr>
          <p:cNvPr id="5" name="Picture 4" descr="A picture containing outdoor, ground, nature, mountain&#10;&#10;Description automatically generated">
            <a:extLst>
              <a:ext uri="{FF2B5EF4-FFF2-40B4-BE49-F238E27FC236}">
                <a16:creationId xmlns:a16="http://schemas.microsoft.com/office/drawing/2014/main" id="{A2689B5F-5116-918F-5B42-B270CCB365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1200979"/>
            <a:ext cx="7147262" cy="4456039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A790E31-940C-B6C0-3863-2CC0F80E3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10" y="5990789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4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AB07842-4CA7-D3AC-D032-EE68457989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13" y="5783907"/>
            <a:ext cx="1353942" cy="1353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B74DD-D351-52D3-B7BA-18E49CFD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9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Methods: Image Preprocessing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9D69-7CE9-70AC-85E4-269DF8A7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1780448"/>
            <a:ext cx="3230880" cy="4351338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Mosaic georeferenced files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Subset and resize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Confirm metadata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237A8-A871-4EB0-9372-AEDFEF35F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593" y="1451356"/>
            <a:ext cx="4363578" cy="5520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02256-99D5-D04D-8351-6CDDCEF56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8249"/>
          <a:stretch/>
        </p:blipFill>
        <p:spPr>
          <a:xfrm>
            <a:off x="7940983" y="1451356"/>
            <a:ext cx="4342985" cy="614256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2B59196-3296-724B-2D5E-FCD8B75C2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90" y="6007176"/>
            <a:ext cx="679703" cy="9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E092F-DDD7-ADFC-338B-BF762FAE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40" y="6206510"/>
            <a:ext cx="625930" cy="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2981DF-DBCE-1AB0-E713-9A175D3E0C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" y="4709985"/>
            <a:ext cx="2161196" cy="214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C2A4D-26BB-0CA0-265B-0965A233E4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2349" y="4671790"/>
            <a:ext cx="2173805" cy="21480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B76791-FA72-9D22-8B41-736FEDB7794E}"/>
              </a:ext>
            </a:extLst>
          </p:cNvPr>
          <p:cNvCxnSpPr>
            <a:cxnSpLocks/>
          </p:cNvCxnSpPr>
          <p:nvPr/>
        </p:nvCxnSpPr>
        <p:spPr>
          <a:xfrm>
            <a:off x="2511552" y="5697030"/>
            <a:ext cx="527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216580-3454-6B28-5421-D783F44AE8A1}"/>
              </a:ext>
            </a:extLst>
          </p:cNvPr>
          <p:cNvCxnSpPr>
            <a:cxnSpLocks/>
          </p:cNvCxnSpPr>
          <p:nvPr/>
        </p:nvCxnSpPr>
        <p:spPr>
          <a:xfrm>
            <a:off x="10448544" y="5613908"/>
            <a:ext cx="52099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1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74DD-D351-52D3-B7BA-18E49CFD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Methods: Masking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9D69-7CE9-70AC-85E4-269DF8A7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605" y="2101114"/>
            <a:ext cx="5099137" cy="3072052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Regions of interest (ROIs)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Shadow and manmade class 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Build and apply masks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C511B-840B-44CD-4F9E-0F176B1C0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83" y="1452419"/>
            <a:ext cx="6351865" cy="4369442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BFBCD-C3CE-39AF-ED8E-3B61F2EC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123" y="5933773"/>
            <a:ext cx="679703" cy="9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A3FAC41-44CC-D00E-DC57-D9DEEBEC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18" y="6006112"/>
            <a:ext cx="706201" cy="7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90C8F-FD8A-DBA5-5CD9-123C2C9758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46" y="5719923"/>
            <a:ext cx="1245358" cy="1245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65964-21BB-28A8-50E2-EBFD78A30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38" y="1529407"/>
            <a:ext cx="1912786" cy="16079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3944679-D62A-CFAF-8B73-5F0DE4457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48" y="6054427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C27EC06-2F28-5F6B-522C-94CE73D1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" y="974795"/>
            <a:ext cx="4376057" cy="637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44736-8006-85E3-3648-ABE204F30E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46459" y="1639178"/>
            <a:ext cx="5875173" cy="4546408"/>
          </a:xfrm>
          <a:prstGeom prst="rect">
            <a:avLst/>
          </a:prstGeom>
          <a:effectLst>
            <a:glow rad="25400">
              <a:schemeClr val="accent6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491" y="17788"/>
            <a:ext cx="7130058" cy="10498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rebuchet MS" panose="020B0603020202020204" pitchFamily="34" charset="0"/>
              </a:rPr>
              <a:t>Total Vegetation Classification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22" y="1133534"/>
            <a:ext cx="9959346" cy="58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			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7E4BE3-780A-1158-F02D-ABCAB2E75B90}"/>
              </a:ext>
            </a:extLst>
          </p:cNvPr>
          <p:cNvSpPr>
            <a:spLocks noGrp="1"/>
          </p:cNvSpPr>
          <p:nvPr/>
        </p:nvSpPr>
        <p:spPr>
          <a:xfrm>
            <a:off x="1524000" y="2601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B5A6D7-CC19-E330-118E-87AF4834727F}"/>
              </a:ext>
            </a:extLst>
          </p:cNvPr>
          <p:cNvSpPr txBox="1"/>
          <p:nvPr/>
        </p:nvSpPr>
        <p:spPr>
          <a:xfrm>
            <a:off x="4416680" y="1869268"/>
            <a:ext cx="3355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Normalized Difference Vegetation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Comparison of classifications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8E40EB-3A25-5E46-B0D1-84646420CB15}"/>
              </a:ext>
            </a:extLst>
          </p:cNvPr>
          <p:cNvCxnSpPr>
            <a:cxnSpLocks/>
          </p:cNvCxnSpPr>
          <p:nvPr/>
        </p:nvCxnSpPr>
        <p:spPr>
          <a:xfrm>
            <a:off x="2487168" y="5305644"/>
            <a:ext cx="56045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450583-4751-B555-32DC-838EA573D85A}"/>
              </a:ext>
            </a:extLst>
          </p:cNvPr>
          <p:cNvCxnSpPr>
            <a:cxnSpLocks/>
          </p:cNvCxnSpPr>
          <p:nvPr/>
        </p:nvCxnSpPr>
        <p:spPr>
          <a:xfrm>
            <a:off x="10533136" y="5317836"/>
            <a:ext cx="56045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CA8EDD8-49AF-4164-C389-927C83EE4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5252" y="4350115"/>
            <a:ext cx="2513474" cy="2435515"/>
          </a:xfrm>
          <a:prstGeom prst="rect">
            <a:avLst/>
          </a:prstGeom>
          <a:effectLst>
            <a:glow rad="25400">
              <a:schemeClr val="accent6"/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F7E5B-03DB-88A8-A6BC-3AD3B6B95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8" y="4447651"/>
            <a:ext cx="2393724" cy="2374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73B15-083B-99DB-C608-4CD3A99A16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13" y="5783907"/>
            <a:ext cx="1353942" cy="13539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9C31EC0-17FD-D64C-5FB7-25324599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90" y="6007176"/>
            <a:ext cx="679703" cy="9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9E428-6917-0372-1114-ADCB1BDD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908" y="6206510"/>
            <a:ext cx="625930" cy="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9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4A9847-3FB0-F522-B632-5D7FBF3D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0715" y="676715"/>
            <a:ext cx="6979750" cy="5382820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9" y="266134"/>
            <a:ext cx="5489471" cy="163886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rebuchet MS" panose="020B0603020202020204" pitchFamily="34" charset="0"/>
              </a:rPr>
              <a:t>Results: Vegetation Change Detection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03" y="1942425"/>
            <a:ext cx="5382821" cy="3036156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Vegetation changes from 2009 to 2021:</a:t>
            </a:r>
          </a:p>
          <a:p>
            <a:pPr marL="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Blue = veg. decline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Red = veg. increase</a:t>
            </a: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86A87-2165-A725-DEB7-252F4249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280" y="5646448"/>
            <a:ext cx="884328" cy="118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EA64988-990D-F3FF-5C79-7368C09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6" y="5839968"/>
            <a:ext cx="884328" cy="9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82CD7C-3E47-0476-3D18-6E76BA08C4DE}"/>
              </a:ext>
            </a:extLst>
          </p:cNvPr>
          <p:cNvCxnSpPr>
            <a:cxnSpLocks/>
          </p:cNvCxnSpPr>
          <p:nvPr/>
        </p:nvCxnSpPr>
        <p:spPr>
          <a:xfrm>
            <a:off x="9969500" y="4978581"/>
            <a:ext cx="6573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09C4454-7B49-9057-D40C-94C25344D4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8" y="5683035"/>
            <a:ext cx="1245358" cy="1245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58AC8-3C8E-C219-ADD4-CA2D6A52B0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180" y="3922039"/>
            <a:ext cx="3083538" cy="2935961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442DB8F-3F3F-57FA-150D-4DDC2C234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34" y="5960754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Change Detection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78" y="1697274"/>
            <a:ext cx="4288682" cy="3861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2009 to 2021: </a:t>
            </a:r>
          </a:p>
          <a:p>
            <a:r>
              <a:rPr lang="en-US" dirty="0"/>
              <a:t>Vegetation decreased 45%</a:t>
            </a:r>
          </a:p>
          <a:p>
            <a:r>
              <a:rPr lang="en-US" dirty="0"/>
              <a:t>Vegetation increased 0.3%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86A87-2165-A725-DEB7-252F4249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111" y="5867027"/>
            <a:ext cx="677873" cy="9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EA64988-990D-F3FF-5C79-7368C09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898782"/>
            <a:ext cx="844068" cy="8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E0BDA4-98C4-CD04-3B7A-0FD3C9B5FA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84" y="5720998"/>
            <a:ext cx="1245358" cy="1245358"/>
          </a:xfrm>
          <a:prstGeom prst="rect">
            <a:avLst/>
          </a:prstGeom>
        </p:spPr>
      </p:pic>
      <p:pic>
        <p:nvPicPr>
          <p:cNvPr id="7" name="Picture 6" descr="A picture containing outdoor, ground, mountain, desert&#10;&#10;Description automatically generated">
            <a:extLst>
              <a:ext uri="{FF2B5EF4-FFF2-40B4-BE49-F238E27FC236}">
                <a16:creationId xmlns:a16="http://schemas.microsoft.com/office/drawing/2014/main" id="{C07E1410-A002-7E95-CC4C-B2C879072F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7569" y="1408406"/>
            <a:ext cx="6335865" cy="4439698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43D9DA0-FDDA-85DB-B59C-39C531FF1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42" y="6067694"/>
            <a:ext cx="2921929" cy="5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1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5FC8A2D-EBC5-1764-DBD6-BA218125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12" y="976327"/>
            <a:ext cx="4557206" cy="5934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AF261-91F5-9117-FCEE-36863033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-56072"/>
            <a:ext cx="10515600" cy="104982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rebuchet MS" panose="020B0603020202020204" pitchFamily="34" charset="0"/>
              </a:rPr>
              <a:t>Total Water Classification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0403-A65E-B26E-2DBC-9FDCF2E2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802" y="976327"/>
            <a:ext cx="9959346" cy="5863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					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7E4BE3-780A-1158-F02D-ABCAB2E75B90}"/>
              </a:ext>
            </a:extLst>
          </p:cNvPr>
          <p:cNvSpPr>
            <a:spLocks noGrp="1"/>
          </p:cNvSpPr>
          <p:nvPr/>
        </p:nvSpPr>
        <p:spPr>
          <a:xfrm>
            <a:off x="1538794" y="25184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999D2-3558-0CE9-655B-BE72A941A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132" y="4047207"/>
            <a:ext cx="350550" cy="95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853FE-0E77-791E-E6B2-7EF83CAB7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" y="976327"/>
            <a:ext cx="4351633" cy="62997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9DE0188-63C6-3625-6128-0B688E909EDA}"/>
              </a:ext>
            </a:extLst>
          </p:cNvPr>
          <p:cNvSpPr txBox="1"/>
          <p:nvPr/>
        </p:nvSpPr>
        <p:spPr>
          <a:xfrm>
            <a:off x="4474464" y="1755648"/>
            <a:ext cx="314474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Green Normalized Difference Vegetation Index (GNDVI)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Post classification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rebuchet MS" panose="020B0603020202020204" pitchFamily="34" charset="0"/>
              </a:rPr>
              <a:t>Compare classifications 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BAA33-0B82-0D22-B42B-33761E1F5B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8" y="4459843"/>
            <a:ext cx="2393724" cy="2374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A25A0-3017-598B-7F3F-E7DBFD822D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5863" y="4415198"/>
            <a:ext cx="2502047" cy="2442802"/>
          </a:xfrm>
          <a:prstGeom prst="rect">
            <a:avLst/>
          </a:prstGeom>
          <a:effectLst>
            <a:glow rad="25400">
              <a:schemeClr val="accent1"/>
            </a:glo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8228A4-4933-08B3-EDC1-B2F7FF6F045C}"/>
              </a:ext>
            </a:extLst>
          </p:cNvPr>
          <p:cNvCxnSpPr>
            <a:cxnSpLocks/>
          </p:cNvCxnSpPr>
          <p:nvPr/>
        </p:nvCxnSpPr>
        <p:spPr>
          <a:xfrm>
            <a:off x="2511552" y="5305644"/>
            <a:ext cx="56045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5C998A-BEB0-C72A-CB40-9824D887EA76}"/>
              </a:ext>
            </a:extLst>
          </p:cNvPr>
          <p:cNvCxnSpPr>
            <a:cxnSpLocks/>
          </p:cNvCxnSpPr>
          <p:nvPr/>
        </p:nvCxnSpPr>
        <p:spPr>
          <a:xfrm>
            <a:off x="10436352" y="5540756"/>
            <a:ext cx="520996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22D9E-73CA-9A22-7A93-D4AC31AD6E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813" y="5783907"/>
            <a:ext cx="1353942" cy="135394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5D80F19-4A33-D9C4-1E64-31A1BAD1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422" y="6007176"/>
            <a:ext cx="679703" cy="9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04D9F2-C04A-DC06-90D6-C39D3EFF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180" y="6206510"/>
            <a:ext cx="625930" cy="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6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429</Words>
  <Application>Microsoft Office PowerPoint</Application>
  <PresentationFormat>Widescreen</PresentationFormat>
  <Paragraphs>97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Verdana</vt:lpstr>
      <vt:lpstr>Office Theme</vt:lpstr>
      <vt:lpstr>PowerPoint Presentation</vt:lpstr>
      <vt:lpstr>Introduction</vt:lpstr>
      <vt:lpstr>Research Objectives</vt:lpstr>
      <vt:lpstr>Methods: Image Preprocessing  </vt:lpstr>
      <vt:lpstr>Methods: Masking</vt:lpstr>
      <vt:lpstr>Total Vegetation Classification</vt:lpstr>
      <vt:lpstr>Results: Vegetation Change Detection</vt:lpstr>
      <vt:lpstr>Change Detection Statistics</vt:lpstr>
      <vt:lpstr>Total Water Classification</vt:lpstr>
      <vt:lpstr>Change Detection Statistics</vt:lpstr>
      <vt:lpstr>Summary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Alfermann</dc:creator>
  <cp:lastModifiedBy>Coe, Michelle A - (macoe)</cp:lastModifiedBy>
  <cp:revision>12</cp:revision>
  <dcterms:created xsi:type="dcterms:W3CDTF">2023-03-29T04:51:05Z</dcterms:created>
  <dcterms:modified xsi:type="dcterms:W3CDTF">2023-04-14T17:50:42Z</dcterms:modified>
</cp:coreProperties>
</file>